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8" r:id="rId3"/>
    <p:sldId id="269" r:id="rId4"/>
    <p:sldId id="270" r:id="rId5"/>
    <p:sldId id="271" r:id="rId6"/>
    <p:sldId id="258" r:id="rId7"/>
    <p:sldId id="259" r:id="rId8"/>
    <p:sldId id="260" r:id="rId9"/>
    <p:sldId id="272" r:id="rId10"/>
    <p:sldId id="273" r:id="rId11"/>
    <p:sldId id="274" r:id="rId12"/>
    <p:sldId id="275" r:id="rId13"/>
    <p:sldId id="264" r:id="rId14"/>
    <p:sldId id="265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Лист1!$A$2:$A$12</c:f>
              <c:strCache>
                <c:ptCount val="11"/>
                <c:pt idx="0">
                  <c:v>Налог на доходы физических лиц </c:v>
                </c:pt>
                <c:pt idx="1">
                  <c:v>Акцизы  </c:v>
                </c:pt>
                <c:pt idx="2">
                  <c:v>ЕСХ</c:v>
                </c:pt>
                <c:pt idx="3">
                  <c:v>НАЛОГИ НА ИМУЩЕСТВО </c:v>
                </c:pt>
                <c:pt idx="4">
                  <c:v>ДОХОДЫ ОТ ИСПОЛЬЗОВАНИЯ ИМУЩЕСТВА </c:v>
                </c:pt>
                <c:pt idx="5">
                  <c:v>ДОХОДЫ ОТ ОКАЗАНИЯ ПЛАТНЫХ УСЛУГ </c:v>
                </c:pt>
                <c:pt idx="6">
                  <c:v>ШТРАФЫ, САНКЦИИ, ВОЗМЕЩЕНИЕ УЩЕРБА </c:v>
                </c:pt>
                <c:pt idx="7">
                  <c:v>ПРОЧИЕ НЕНАЛОГОВЫЕ ДОХОДЫ </c:v>
                </c:pt>
                <c:pt idx="8">
                  <c:v>Дотации </c:v>
                </c:pt>
                <c:pt idx="9">
                  <c:v>Субсидии</c:v>
                </c:pt>
                <c:pt idx="10">
                  <c:v>Субвенции 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8.3000000000000007</c:v>
                </c:pt>
                <c:pt idx="1">
                  <c:v>9.34</c:v>
                </c:pt>
                <c:pt idx="2">
                  <c:v>0.4</c:v>
                </c:pt>
                <c:pt idx="3">
                  <c:v>15.3</c:v>
                </c:pt>
                <c:pt idx="4">
                  <c:v>1.05</c:v>
                </c:pt>
                <c:pt idx="5">
                  <c:v>14</c:v>
                </c:pt>
                <c:pt idx="6">
                  <c:v>0.2</c:v>
                </c:pt>
                <c:pt idx="7">
                  <c:v>0.01</c:v>
                </c:pt>
                <c:pt idx="8">
                  <c:v>4.4000000000000004</c:v>
                </c:pt>
                <c:pt idx="9">
                  <c:v>44.4</c:v>
                </c:pt>
                <c:pt idx="10">
                  <c:v>2.6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05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dirty="0" smtClean="0"/>
              <a:t>Расходы на 2025</a:t>
            </a:r>
            <a:r>
              <a:rPr lang="ru-RU" sz="1800" baseline="0" dirty="0" smtClean="0"/>
              <a:t> год, %</a:t>
            </a:r>
            <a:endParaRPr lang="ru-RU" sz="18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1307147456535738"/>
          <c:y val="0.14158141424505949"/>
          <c:w val="0.41258773841852875"/>
          <c:h val="0.6716492103476137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Lbls>
            <c:showPercent val="1"/>
          </c:dLbls>
          <c:cat>
            <c:strRef>
              <c:f>Лист1!$A$2:$A$6</c:f>
              <c:strCache>
                <c:ptCount val="5"/>
                <c:pt idx="0">
                  <c:v>«Общегосударственные вопросы»  </c:v>
                </c:pt>
                <c:pt idx="1">
                  <c:v> «Национальная оборона»  </c:v>
                </c:pt>
                <c:pt idx="2">
                  <c:v>«Национальная экономика»  </c:v>
                </c:pt>
                <c:pt idx="3">
                  <c:v>«Жилищно-коммунальное хозяйство»  </c:v>
                </c:pt>
                <c:pt idx="4">
                  <c:v>«Социальная политика»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2989.6</c:v>
                </c:pt>
                <c:pt idx="1">
                  <c:v>347.5</c:v>
                </c:pt>
                <c:pt idx="2">
                  <c:v>6348.4</c:v>
                </c:pt>
                <c:pt idx="3">
                  <c:v>2010.9</c:v>
                </c:pt>
                <c:pt idx="4">
                  <c:v>48.5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38098171041422"/>
          <c:y val="0.22213233814844305"/>
          <c:w val="0.34095219431035101"/>
          <c:h val="0.77786766185155698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0442982-C099-4984-80A5-559A0D782EDE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A3EC776-FAB9-465A-9518-33A7AED50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42982-C099-4984-80A5-559A0D782EDE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C776-FAB9-465A-9518-33A7AED50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42982-C099-4984-80A5-559A0D782EDE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C776-FAB9-465A-9518-33A7AED50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0442982-C099-4984-80A5-559A0D782EDE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C776-FAB9-465A-9518-33A7AED50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0442982-C099-4984-80A5-559A0D782EDE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A3EC776-FAB9-465A-9518-33A7AED50E5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0442982-C099-4984-80A5-559A0D782EDE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A3EC776-FAB9-465A-9518-33A7AED50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0442982-C099-4984-80A5-559A0D782EDE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A3EC776-FAB9-465A-9518-33A7AED50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42982-C099-4984-80A5-559A0D782EDE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C776-FAB9-465A-9518-33A7AED50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0442982-C099-4984-80A5-559A0D782EDE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A3EC776-FAB9-465A-9518-33A7AED50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0442982-C099-4984-80A5-559A0D782EDE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A3EC776-FAB9-465A-9518-33A7AED50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0442982-C099-4984-80A5-559A0D782EDE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A3EC776-FAB9-465A-9518-33A7AED50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0442982-C099-4984-80A5-559A0D782EDE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A3EC776-FAB9-465A-9518-33A7AED50E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357166"/>
            <a:ext cx="8348664" cy="1470025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БЮДЖЕТ ДЛЯ ГРАЖДАН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500306"/>
            <a:ext cx="7786742" cy="192882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разработан на основе проекта решения Совета депутатов  Золотостепского муниципального образования Советского муниципального района Саратовской области </a:t>
            </a:r>
          </a:p>
          <a:p>
            <a:pPr algn="ctr"/>
            <a:r>
              <a:rPr lang="ru-RU" sz="2400" b="1" dirty="0" smtClean="0"/>
              <a:t> </a:t>
            </a:r>
            <a:r>
              <a:rPr lang="ru-RU" sz="2400" b="1" u="sng" dirty="0" smtClean="0"/>
              <a:t>«Об утверждении отчета  об исполнении </a:t>
            </a:r>
          </a:p>
          <a:p>
            <a:pPr algn="ctr"/>
            <a:r>
              <a:rPr lang="ru-RU" sz="2400" b="1" u="sng" dirty="0" smtClean="0"/>
              <a:t> бюджета Золотостепского муниципального образования  за 2024 год»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515352" cy="585791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/>
              <a:t>        </a:t>
            </a:r>
            <a:r>
              <a:rPr lang="ru-RU" sz="4000" b="1" dirty="0" smtClean="0"/>
              <a:t>Исполнение </a:t>
            </a:r>
            <a:r>
              <a:rPr lang="ru-RU" sz="4000" b="1" dirty="0" smtClean="0"/>
              <a:t>доходной части </a:t>
            </a:r>
            <a:r>
              <a:rPr lang="ru-RU" sz="4000" dirty="0" smtClean="0"/>
              <a:t>бюджета поселения  по состоянию на 1 </a:t>
            </a:r>
            <a:r>
              <a:rPr lang="ru-RU" sz="4000" dirty="0" smtClean="0"/>
              <a:t>января </a:t>
            </a:r>
            <a:r>
              <a:rPr lang="ru-RU" sz="4000" dirty="0" smtClean="0"/>
              <a:t>2025 </a:t>
            </a:r>
            <a:r>
              <a:rPr lang="ru-RU" sz="4000" dirty="0" smtClean="0"/>
              <a:t>года составило </a:t>
            </a:r>
            <a:r>
              <a:rPr lang="ru-RU" sz="4000" dirty="0" smtClean="0"/>
              <a:t>106,2% или 13 092,5 тыс</a:t>
            </a:r>
            <a:r>
              <a:rPr lang="ru-RU" sz="4000" b="1" dirty="0" smtClean="0"/>
              <a:t>.</a:t>
            </a:r>
            <a:r>
              <a:rPr lang="ru-RU" sz="4000" dirty="0" smtClean="0"/>
              <a:t> рублей при плане 12 331,5 тыс. рублей  или 80,9% к соответствующему периоду прошлого года.</a:t>
            </a:r>
          </a:p>
          <a:p>
            <a:pPr>
              <a:buNone/>
            </a:pPr>
            <a:r>
              <a:rPr lang="ru-RU" sz="4000" b="1" dirty="0" smtClean="0"/>
              <a:t>	</a:t>
            </a:r>
            <a:r>
              <a:rPr lang="ru-RU" sz="4000" b="1" dirty="0" smtClean="0"/>
              <a:t>        По </a:t>
            </a:r>
            <a:r>
              <a:rPr lang="ru-RU" sz="4000" b="1" dirty="0" smtClean="0"/>
              <a:t>налоговым доходам </a:t>
            </a:r>
            <a:r>
              <a:rPr lang="ru-RU" sz="4000" dirty="0" smtClean="0"/>
              <a:t>исполнение 112,3% или 4 365,4 тыс. рублей при плане 3 886,9 тыс. рублей  или 142,9% к соответствующему периоду прошлого года, в т.ч.:</a:t>
            </a:r>
            <a:r>
              <a:rPr lang="ru-RU" sz="4000" b="1" dirty="0" smtClean="0"/>
              <a:t> </a:t>
            </a:r>
            <a:endParaRPr lang="ru-RU" sz="4000" dirty="0" smtClean="0"/>
          </a:p>
          <a:p>
            <a:r>
              <a:rPr lang="ru-RU" sz="4000" b="1" dirty="0" smtClean="0"/>
              <a:t>- налог на доходы физических лиц </a:t>
            </a:r>
            <a:r>
              <a:rPr lang="ru-RU" sz="4000" dirty="0" smtClean="0"/>
              <a:t>исполнение 131,0% или 1 079,5 тыс. рублей при плане 824,3 тыс. рублей или 125,2% к соответствующему периоду прошлого года; </a:t>
            </a:r>
          </a:p>
          <a:p>
            <a:r>
              <a:rPr lang="ru-RU" sz="4000" dirty="0" smtClean="0"/>
              <a:t>- </a:t>
            </a:r>
            <a:r>
              <a:rPr lang="ru-RU" sz="4000" b="1" dirty="0" smtClean="0"/>
              <a:t>единый сельскохозяйственный налог </a:t>
            </a:r>
            <a:r>
              <a:rPr lang="ru-RU" sz="4000" dirty="0" smtClean="0"/>
              <a:t>исполнение 100% или 53,0 тыс. рублей при плане 53,0 тыс. рублей или в 2,7 раза больше  к соответствующему периоду прошлого года;</a:t>
            </a:r>
          </a:p>
          <a:p>
            <a:r>
              <a:rPr lang="ru-RU" sz="4000" dirty="0" smtClean="0"/>
              <a:t>- </a:t>
            </a:r>
            <a:r>
              <a:rPr lang="ru-RU" sz="4000" b="1" dirty="0" smtClean="0"/>
              <a:t>акцизы на нефтепродукты</a:t>
            </a:r>
            <a:r>
              <a:rPr lang="ru-RU" sz="4000" dirty="0" smtClean="0"/>
              <a:t> исполнение 116,6% или 1 225,8 тыс. рублей при плане 1 050,9 тыс. рублей или 105,9% к соответствующему периоду прошлого года; </a:t>
            </a:r>
          </a:p>
          <a:p>
            <a:r>
              <a:rPr lang="ru-RU" sz="4000" dirty="0" smtClean="0"/>
              <a:t>- </a:t>
            </a:r>
            <a:r>
              <a:rPr lang="ru-RU" sz="4000" b="1" dirty="0" smtClean="0"/>
              <a:t>налог на имущество физических лиц</a:t>
            </a:r>
            <a:r>
              <a:rPr lang="ru-RU" sz="4000" dirty="0" smtClean="0"/>
              <a:t> исполнение 83,7% или 251,4 тыс. рублей при плане 300,2 тыс. рублей или 103,7% к соответствующему периоду прошлого года;</a:t>
            </a:r>
          </a:p>
          <a:p>
            <a:r>
              <a:rPr lang="ru-RU" sz="4000" b="1" dirty="0" smtClean="0"/>
              <a:t>- земельный налог</a:t>
            </a:r>
            <a:r>
              <a:rPr lang="ru-RU" sz="4000" dirty="0" smtClean="0"/>
              <a:t> исполнение 105,9% или 1 755,7 тыс. рублей при плане 1 658,5 тыс. рублей или 227,1% к соответствующему периоду прошлого года.</a:t>
            </a:r>
          </a:p>
          <a:p>
            <a:pPr>
              <a:buNone/>
            </a:pPr>
            <a:r>
              <a:rPr lang="ru-RU" sz="4000" b="1" dirty="0" smtClean="0"/>
              <a:t>             По </a:t>
            </a:r>
            <a:r>
              <a:rPr lang="ru-RU" sz="4000" b="1" dirty="0" smtClean="0"/>
              <a:t>неналоговым доходам </a:t>
            </a:r>
            <a:r>
              <a:rPr lang="ru-RU" sz="4000" dirty="0" smtClean="0"/>
              <a:t>исполнение 116,5% или 1 996,9 тыс. рублей при плане 1 714,4 тыс. рублей  или 69,9% к соответствующему периоду прошлого года.</a:t>
            </a:r>
          </a:p>
          <a:p>
            <a:pPr>
              <a:buNone/>
            </a:pPr>
            <a:r>
              <a:rPr lang="ru-RU" sz="4000" b="1" dirty="0" smtClean="0"/>
              <a:t>        Безвозмездные </a:t>
            </a:r>
            <a:r>
              <a:rPr lang="ru-RU" sz="4000" b="1" dirty="0" smtClean="0"/>
              <a:t>поступления </a:t>
            </a:r>
            <a:r>
              <a:rPr lang="ru-RU" sz="4000" dirty="0" smtClean="0"/>
              <a:t>исполнение 100% или 6 730,2 тыс. рублей при плане 6 730,2 тыс. рублей  или 65,6% к соответствующему периоду прошлого года.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Исполнение плана по доходам в разрезе видов доходов за </a:t>
            </a:r>
            <a:r>
              <a:rPr lang="ru-RU" sz="2700" b="1" dirty="0" smtClean="0"/>
              <a:t>2024 </a:t>
            </a:r>
            <a:r>
              <a:rPr lang="ru-RU" sz="2700" b="1" dirty="0" smtClean="0"/>
              <a:t>год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071546"/>
          <a:ext cx="8229600" cy="543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1071570"/>
                <a:gridCol w="1000132"/>
                <a:gridCol w="1071570"/>
                <a:gridCol w="12286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824,3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1 079,5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-255,2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130,9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1 050,9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1 225,8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-174,9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116,6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НАЛОГИ НА ИМУЩЕСТВО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1 958,7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2 007,1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-484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102,5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157,5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136,9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1 530,9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1 834,0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-303,1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119,8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95,7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-1,2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 бюджетам субъектов Российской Федерации и муниципальных образований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577,7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577,7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5 805,0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5 805,0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 бюджетам субъектов РФ и муниципальных образований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347,5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347,5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бюджета - ИТОГО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12 331,5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13 092,6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-761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106,2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183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Исполнение за </a:t>
            </a:r>
            <a:r>
              <a:rPr lang="ru-RU" sz="2700" b="1" dirty="0" smtClean="0"/>
              <a:t>2024 </a:t>
            </a:r>
            <a:r>
              <a:rPr lang="ru-RU" sz="2700" b="1" dirty="0" smtClean="0"/>
              <a:t>год</a:t>
            </a:r>
            <a:r>
              <a:rPr lang="ru-RU" sz="27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5183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Расходы бюджета Золотостепского муниципального образования, тыс.руб.</a:t>
            </a:r>
            <a:br>
              <a:rPr lang="ru-RU" sz="2400" b="1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85860"/>
          <a:ext cx="8143931" cy="2146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0293"/>
                <a:gridCol w="1749936"/>
                <a:gridCol w="1403373"/>
                <a:gridCol w="1154225"/>
                <a:gridCol w="1346104"/>
              </a:tblGrid>
              <a:tr h="356084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Наименование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Годовой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 на 2024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Исполнение на 2024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5014">
                <a:tc>
                  <a:txBody>
                    <a:bodyPr/>
                    <a:lstStyle/>
                    <a:p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«Общегосударственные вопросы» </a:t>
                      </a:r>
                      <a:endParaRPr lang="ru-RU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3066,7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2989,6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 smtClean="0">
                          <a:latin typeface="Calibri"/>
                          <a:ea typeface="Times New Roman"/>
                          <a:cs typeface="Times New Roman"/>
                        </a:rPr>
                        <a:t>77,1 </a:t>
                      </a:r>
                      <a:endParaRPr lang="ru-RU" sz="1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 smtClean="0">
                          <a:latin typeface="Calibri"/>
                          <a:ea typeface="Times New Roman"/>
                          <a:cs typeface="Times New Roman"/>
                        </a:rPr>
                        <a:t>97,5</a:t>
                      </a:r>
                      <a:endParaRPr lang="ru-RU" sz="1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30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/>
                        <a:t> «Национальная оборона» </a:t>
                      </a:r>
                      <a:endParaRPr lang="ru-RU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347,5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347,5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 smtClean="0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430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/>
                        <a:t>«Национальная экономика» </a:t>
                      </a:r>
                      <a:endParaRPr lang="ru-RU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6874,7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6348,4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 smtClean="0">
                          <a:latin typeface="Calibri"/>
                          <a:ea typeface="Times New Roman"/>
                          <a:cs typeface="Times New Roman"/>
                        </a:rPr>
                        <a:t>526,3</a:t>
                      </a:r>
                      <a:endParaRPr lang="ru-RU" sz="1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 smtClean="0">
                          <a:latin typeface="Calibri"/>
                          <a:ea typeface="Times New Roman"/>
                          <a:cs typeface="Times New Roman"/>
                        </a:rPr>
                        <a:t>92,4</a:t>
                      </a:r>
                      <a:endParaRPr lang="ru-RU" sz="1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950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/>
                        <a:t>«Жилищно-коммунальное хозяйство» </a:t>
                      </a:r>
                      <a:endParaRPr lang="ru-RU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2076,8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2010,9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 smtClean="0">
                          <a:latin typeface="Calibri"/>
                          <a:ea typeface="Times New Roman"/>
                          <a:cs typeface="Times New Roman"/>
                        </a:rPr>
                        <a:t>65,9</a:t>
                      </a:r>
                      <a:endParaRPr lang="ru-RU" sz="1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b="0" dirty="0" smtClean="0">
                          <a:latin typeface="Calibri"/>
                          <a:ea typeface="Times New Roman"/>
                          <a:cs typeface="Times New Roman"/>
                        </a:rPr>
                        <a:t>96,8</a:t>
                      </a:r>
                      <a:endParaRPr lang="ru-RU" sz="1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25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/>
                        <a:t>«Социальная политика»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48,5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48,5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/>
                        <a:t>0</a:t>
                      </a:r>
                      <a:endParaRPr lang="ru-RU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/>
                        <a:t>100</a:t>
                      </a:r>
                      <a:endParaRPr lang="ru-RU" sz="1000" b="0" dirty="0"/>
                    </a:p>
                  </a:txBody>
                  <a:tcPr/>
                </a:tc>
              </a:tr>
              <a:tr h="2582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/>
                        <a:t>Всего  расходов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latin typeface="Times New Roman"/>
                          <a:ea typeface="Times New Roman"/>
                          <a:cs typeface="Times New Roman"/>
                        </a:rPr>
                        <a:t>12414,2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11744,9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669,3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94,6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2000232" y="3643314"/>
          <a:ext cx="5429288" cy="3071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Расходы на реализацию муниципальных программ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428736"/>
          <a:ext cx="8229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  <a:gridCol w="1143008"/>
                <a:gridCol w="1643074"/>
                <a:gridCol w="1000132"/>
                <a:gridCol w="1085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Наименование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План на 2024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Исполнение  на 2024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1" i="0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050" b="1" i="0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«Повышение безопасности дорожного движения в </a:t>
                      </a:r>
                      <a:r>
                        <a:rPr lang="ru-RU" sz="1050" dirty="0" err="1" smtClean="0"/>
                        <a:t>Золотостепском</a:t>
                      </a:r>
                      <a:r>
                        <a:rPr lang="ru-RU" sz="1050" dirty="0" smtClean="0"/>
                        <a:t> муниципальном образовании на 2024-2027 годы»</a:t>
                      </a:r>
                    </a:p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/>
                        <a:t>6627,9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/>
                        <a:t>6101,6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526,3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92</a:t>
                      </a:r>
                      <a:endParaRPr lang="ru-RU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«Развитие муниципальной службы в администрации Золотостепского</a:t>
                      </a:r>
                    </a:p>
                    <a:p>
                      <a:r>
                        <a:rPr lang="ru-RU" sz="1050" dirty="0" smtClean="0"/>
                        <a:t>муниципального образования на 2024-2027 годы»</a:t>
                      </a:r>
                    </a:p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547,3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470,2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77,1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85,9</a:t>
                      </a:r>
                      <a:endParaRPr lang="ru-RU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«Благоустройство территории Золотостепского муниципального образования на 2024-2027 </a:t>
                      </a:r>
                      <a:r>
                        <a:rPr lang="ru-RU" sz="1050" dirty="0" smtClean="0"/>
                        <a:t>годы»</a:t>
                      </a:r>
                      <a:endParaRPr lang="ru-RU" sz="1050" dirty="0" smtClean="0"/>
                    </a:p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152,8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114,1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38,7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75</a:t>
                      </a:r>
                      <a:endParaRPr lang="ru-RU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«Проведение мероприятий на территории Золотостепского  муниципального образования в связи с памятными событиями, знаменательными  и юбилейными датами на 2024-2027 годы»</a:t>
                      </a:r>
                    </a:p>
                    <a:p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/>
                        <a:t>11,6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/>
                        <a:t>11,6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0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100</a:t>
                      </a:r>
                      <a:endParaRPr lang="ru-RU" sz="1050" dirty="0"/>
                    </a:p>
                  </a:txBody>
                  <a:tcPr/>
                </a:tc>
              </a:tr>
              <a:tr h="1987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/>
                        <a:t>Всего  расходов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7 339,6 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6 697,5 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642,1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Контактная информация:</a:t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28596" y="928622"/>
            <a:ext cx="8229600" cy="5643650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b="1" dirty="0" smtClean="0"/>
              <a:t> </a:t>
            </a:r>
          </a:p>
          <a:p>
            <a:pPr algn="ctr">
              <a:buNone/>
            </a:pPr>
            <a:r>
              <a:rPr lang="ru-RU" sz="4000" b="1" dirty="0" smtClean="0"/>
              <a:t>Администрация Золотостепского муниципального образования Советского муниципального района Саратовской области</a:t>
            </a: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 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u="sng" dirty="0" smtClean="0"/>
              <a:t>Телефон</a:t>
            </a:r>
            <a:r>
              <a:rPr lang="ru-RU" b="1" dirty="0" smtClean="0"/>
              <a:t> – 8(84566) 5-12-86</a:t>
            </a:r>
          </a:p>
          <a:p>
            <a:pPr algn="ctr">
              <a:buNone/>
            </a:pPr>
            <a:r>
              <a:rPr lang="ru-RU" b="1" dirty="0" smtClean="0"/>
              <a:t> </a:t>
            </a:r>
          </a:p>
          <a:p>
            <a:pPr algn="ctr">
              <a:buNone/>
            </a:pPr>
            <a:r>
              <a:rPr lang="en-US" b="1" u="sng" dirty="0" smtClean="0"/>
              <a:t>E</a:t>
            </a:r>
            <a:r>
              <a:rPr lang="ru-RU" b="1" u="sng" dirty="0" smtClean="0"/>
              <a:t>-</a:t>
            </a:r>
            <a:r>
              <a:rPr lang="en-US" b="1" u="sng" dirty="0" smtClean="0"/>
              <a:t>mail</a:t>
            </a:r>
            <a:r>
              <a:rPr lang="ru-RU" b="1" u="sng" dirty="0" smtClean="0"/>
              <a:t>: </a:t>
            </a:r>
            <a:r>
              <a:rPr lang="en-US" b="1" dirty="0" smtClean="0"/>
              <a:t>zolotayastep@yandex.ru</a:t>
            </a: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 </a:t>
            </a:r>
          </a:p>
          <a:p>
            <a:pPr algn="ctr">
              <a:buNone/>
            </a:pPr>
            <a:r>
              <a:rPr lang="ru-RU" b="1" u="sng" dirty="0" smtClean="0"/>
              <a:t>Адрес: </a:t>
            </a:r>
            <a:r>
              <a:rPr lang="ru-RU" b="1" dirty="0" smtClean="0"/>
              <a:t>413222, Саратовская область, Советский район, , с.Александровка, </a:t>
            </a:r>
          </a:p>
          <a:p>
            <a:pPr algn="ctr">
              <a:buNone/>
            </a:pPr>
            <a:r>
              <a:rPr lang="ru-RU" b="1" dirty="0" smtClean="0"/>
              <a:t>ул. Юбилейная, д.2</a:t>
            </a:r>
          </a:p>
          <a:p>
            <a:pPr algn="ctr">
              <a:buNone/>
            </a:pPr>
            <a:r>
              <a:rPr lang="ru-RU" b="1" dirty="0" smtClean="0"/>
              <a:t> </a:t>
            </a:r>
          </a:p>
          <a:p>
            <a:pPr algn="ctr">
              <a:buNone/>
            </a:pPr>
            <a:r>
              <a:rPr lang="ru-RU" b="1" dirty="0" smtClean="0"/>
              <a:t>График работы: с 08.00 до 17.00 (обед с 12.00 до 13.00)</a:t>
            </a:r>
          </a:p>
          <a:p>
            <a:pPr algn="ctr">
              <a:buNone/>
            </a:pPr>
            <a:r>
              <a:rPr lang="ru-RU" b="1" dirty="0" smtClean="0"/>
              <a:t> </a:t>
            </a:r>
          </a:p>
          <a:p>
            <a:pPr algn="ctr">
              <a:buNone/>
            </a:pPr>
            <a:r>
              <a:rPr lang="ru-RU" b="1" dirty="0" smtClean="0"/>
              <a:t> </a:t>
            </a:r>
          </a:p>
          <a:p>
            <a:pPr algn="ctr">
              <a:buNone/>
            </a:pPr>
            <a:r>
              <a:rPr lang="ru-RU" b="1" dirty="0" smtClean="0"/>
              <a:t> </a:t>
            </a:r>
          </a:p>
          <a:p>
            <a:pPr algn="ctr">
              <a:buNone/>
            </a:pPr>
            <a:r>
              <a:rPr lang="ru-RU" b="1" dirty="0" smtClean="0"/>
              <a:t>Информационный ресурс «Бюджет для граждан» (проект) подготовлен на основании проекта решения Совета депутатов Золотостепского муниципального образования «О бюджете Золотостепского муниципального образования на 2025 год и плановый период 2026 и 2027 годов»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457200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800" dirty="0" smtClean="0"/>
              <a:t>Данная информация подготовлена с целью реализации принципов</a:t>
            </a:r>
            <a:br>
              <a:rPr lang="ru-RU" sz="3800" dirty="0" smtClean="0"/>
            </a:br>
            <a:r>
              <a:rPr lang="ru-RU" sz="3800" dirty="0" smtClean="0"/>
              <a:t>прозрачности, открытости бюджета, обеспечения полного и доступного информирования граждан о бюджете Золотостепского муниципального образования Советского муниципального района.</a:t>
            </a:r>
            <a:br>
              <a:rPr lang="ru-RU" sz="3800" dirty="0" smtClean="0"/>
            </a:br>
            <a:endParaRPr lang="ru-RU" sz="3800" dirty="0" smtClean="0"/>
          </a:p>
          <a:p>
            <a:r>
              <a:rPr lang="ru-RU" sz="3800" dirty="0" smtClean="0"/>
              <a:t>Перед Вами информационный материал «Бюджет для граждан»,</a:t>
            </a:r>
            <a:br>
              <a:rPr lang="ru-RU" sz="3800" dirty="0" smtClean="0"/>
            </a:br>
            <a:r>
              <a:rPr lang="ru-RU" sz="3800" dirty="0" smtClean="0"/>
              <a:t>представлен в доступной и понятной форме и предназначен для</a:t>
            </a:r>
            <a:br>
              <a:rPr lang="ru-RU" sz="3800" dirty="0" smtClean="0"/>
            </a:br>
            <a:r>
              <a:rPr lang="ru-RU" sz="3800" dirty="0" smtClean="0"/>
              <a:t>широкого круга пользователей.</a:t>
            </a:r>
          </a:p>
          <a:p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>«Бюджет для граждан» позволит Вам составить представление об</a:t>
            </a:r>
            <a:br>
              <a:rPr lang="ru-RU" sz="3800" dirty="0" smtClean="0"/>
            </a:br>
            <a:r>
              <a:rPr lang="ru-RU" sz="3800" dirty="0" smtClean="0"/>
              <a:t>источниках формирования доходов бюджета Золотостепского муниципального образования Советского муниципального района, направлениях расходования бюджетных средств и сделать</a:t>
            </a:r>
            <a:br>
              <a:rPr lang="ru-RU" sz="3800" dirty="0" smtClean="0"/>
            </a:br>
            <a:r>
              <a:rPr lang="ru-RU" sz="3800" dirty="0" smtClean="0"/>
              <a:t>выводы об эффективности использования бюджетных средств. </a:t>
            </a:r>
            <a:br>
              <a:rPr lang="ru-RU" sz="3800" dirty="0" smtClean="0"/>
            </a:br>
            <a:endParaRPr lang="ru-RU" sz="3800" dirty="0"/>
          </a:p>
        </p:txBody>
      </p:sp>
      <p:sp>
        <p:nvSpPr>
          <p:cNvPr id="1026" name="AutoShape 2" descr="Бюджет для граждан — Открытый бюджет, финансы — Главная — Официальный сайт  Муниципального образования Алапаевско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Бюджет для граждан — Открытый бюджет, финансы — Главная — Официальный сайт  Муниципального образования Алапаевско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4572008"/>
            <a:ext cx="4357718" cy="217885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Прозрачность </a:t>
            </a:r>
            <a:br>
              <a:rPr lang="ru-RU" dirty="0" smtClean="0"/>
            </a:br>
            <a:r>
              <a:rPr lang="ru-RU" dirty="0" smtClean="0"/>
              <a:t>(открытость) бюджета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7643866" cy="45720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2600" b="1" dirty="0" smtClean="0"/>
              <a:t>Прозрачность (открытость) бюджета </a:t>
            </a:r>
            <a:r>
              <a:rPr lang="ru-RU" sz="2600" dirty="0" smtClean="0"/>
              <a:t>обеспечивается:</a:t>
            </a:r>
            <a:br>
              <a:rPr lang="ru-RU" sz="2600" dirty="0" smtClean="0"/>
            </a:br>
            <a:endParaRPr lang="ru-RU" sz="2600" dirty="0" smtClean="0"/>
          </a:p>
          <a:p>
            <a:r>
              <a:rPr lang="ru-RU" sz="2600" dirty="0" smtClean="0"/>
              <a:t>обязательное опубликование в средствах массовой</a:t>
            </a:r>
            <a:br>
              <a:rPr lang="ru-RU" sz="2600" dirty="0" smtClean="0"/>
            </a:br>
            <a:r>
              <a:rPr lang="ru-RU" sz="2600" dirty="0" smtClean="0"/>
              <a:t>информации утвержденных бюджетов и отчетов об их</a:t>
            </a:r>
            <a:br>
              <a:rPr lang="ru-RU" sz="2600" dirty="0" smtClean="0"/>
            </a:br>
            <a:r>
              <a:rPr lang="ru-RU" sz="2600" dirty="0" smtClean="0"/>
              <a:t>исполнении</a:t>
            </a:r>
          </a:p>
          <a:p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обязательную открытость для общества и средств массовой</a:t>
            </a:r>
            <a:br>
              <a:rPr lang="ru-RU" sz="2600" dirty="0" smtClean="0"/>
            </a:br>
            <a:r>
              <a:rPr lang="ru-RU" sz="2600" dirty="0" smtClean="0"/>
              <a:t>информации проектов бюджетов, внесенных в</a:t>
            </a:r>
            <a:br>
              <a:rPr lang="ru-RU" sz="2600" dirty="0" smtClean="0"/>
            </a:br>
            <a:r>
              <a:rPr lang="ru-RU" sz="2600" dirty="0" smtClean="0"/>
              <a:t>законодательный орган исполнительной власти</a:t>
            </a:r>
          </a:p>
          <a:p>
            <a:endParaRPr lang="ru-RU" sz="2600" dirty="0" smtClean="0"/>
          </a:p>
          <a:p>
            <a:r>
              <a:rPr lang="ru-RU" sz="2600" dirty="0" smtClean="0"/>
              <a:t>обеспечение доступа к информации, размещенной в</a:t>
            </a:r>
            <a:br>
              <a:rPr lang="ru-RU" sz="2600" dirty="0" smtClean="0"/>
            </a:br>
            <a:r>
              <a:rPr lang="ru-RU" sz="2600" dirty="0" smtClean="0"/>
              <a:t>информационно-телекоммуникационной сети «Интернет»</a:t>
            </a:r>
            <a:br>
              <a:rPr lang="ru-RU" sz="2600" dirty="0" smtClean="0"/>
            </a:br>
            <a:endParaRPr lang="ru-RU" sz="2600" dirty="0" smtClean="0"/>
          </a:p>
          <a:p>
            <a:r>
              <a:rPr lang="ru-RU" sz="2600" dirty="0" smtClean="0"/>
              <a:t> стабильность и (или) преемственность бюджетной</a:t>
            </a:r>
            <a:br>
              <a:rPr lang="ru-RU" sz="2600" dirty="0" smtClean="0"/>
            </a:br>
            <a:r>
              <a:rPr lang="ru-RU" sz="2600" dirty="0" smtClean="0"/>
              <a:t>классификации Российской Федерации, а также</a:t>
            </a:r>
            <a:br>
              <a:rPr lang="ru-RU" sz="2600" dirty="0" smtClean="0"/>
            </a:br>
            <a:r>
              <a:rPr lang="ru-RU" sz="2600" dirty="0" smtClean="0"/>
              <a:t>обеспечение сопоставимости показателей бюджета</a:t>
            </a:r>
            <a:br>
              <a:rPr lang="ru-RU" sz="2600" dirty="0" smtClean="0"/>
            </a:br>
            <a:r>
              <a:rPr lang="ru-RU" sz="2600" dirty="0" smtClean="0"/>
              <a:t>отчетного, текущего, очередного финансового года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4857760"/>
            <a:ext cx="1785942" cy="178594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Публичные слушания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72000"/>
          </a:xfrm>
        </p:spPr>
        <p:txBody>
          <a:bodyPr>
            <a:noAutofit/>
          </a:bodyPr>
          <a:lstStyle/>
          <a:p>
            <a:r>
              <a:rPr lang="ru-RU" sz="1600" dirty="0" smtClean="0"/>
              <a:t>Администрация </a:t>
            </a:r>
            <a:r>
              <a:rPr lang="ru-RU" sz="1600" dirty="0" smtClean="0"/>
              <a:t>Золотостепского муниципального </a:t>
            </a:r>
            <a:r>
              <a:rPr lang="ru-RU" sz="1600" dirty="0" smtClean="0"/>
              <a:t>образования </a:t>
            </a:r>
            <a:r>
              <a:rPr lang="ru-RU" sz="1600" dirty="0" smtClean="0"/>
              <a:t>Советского </a:t>
            </a:r>
            <a:r>
              <a:rPr lang="ru-RU" sz="1600" dirty="0" smtClean="0"/>
              <a:t>муниципального района Саратовской</a:t>
            </a:r>
            <a:br>
              <a:rPr lang="ru-RU" sz="1600" dirty="0" smtClean="0"/>
            </a:br>
            <a:r>
              <a:rPr lang="ru-RU" sz="1600" dirty="0" smtClean="0"/>
              <a:t>области организует и проводит </a:t>
            </a:r>
            <a:r>
              <a:rPr lang="ru-RU" sz="1600" b="1" dirty="0" smtClean="0"/>
              <a:t>публичные слушания </a:t>
            </a:r>
            <a:r>
              <a:rPr lang="ru-RU" sz="1600" dirty="0" smtClean="0"/>
              <a:t>по годовому</a:t>
            </a:r>
            <a:br>
              <a:rPr lang="ru-RU" sz="1600" dirty="0" smtClean="0"/>
            </a:br>
            <a:r>
              <a:rPr lang="ru-RU" sz="1600" dirty="0" smtClean="0"/>
              <a:t>отчету об исполнении бюджета муниципального района за </a:t>
            </a:r>
            <a:r>
              <a:rPr lang="ru-RU" sz="1600" dirty="0" smtClean="0"/>
              <a:t>2024 </a:t>
            </a:r>
            <a:r>
              <a:rPr lang="ru-RU" sz="1600" dirty="0" smtClean="0"/>
              <a:t>год.</a:t>
            </a:r>
            <a:br>
              <a:rPr lang="ru-RU" sz="1600" dirty="0" smtClean="0"/>
            </a:br>
            <a:r>
              <a:rPr lang="ru-RU" sz="1600" dirty="0" smtClean="0"/>
              <a:t>Публичные слушания проводятся в целях:</a:t>
            </a:r>
            <a:br>
              <a:rPr lang="ru-RU" sz="1600" dirty="0" smtClean="0"/>
            </a:br>
            <a:r>
              <a:rPr lang="ru-RU" sz="1600" dirty="0" smtClean="0"/>
              <a:t>• информирования населения и общественности по обсуждаемому</a:t>
            </a:r>
            <a:br>
              <a:rPr lang="ru-RU" sz="1600" dirty="0" smtClean="0"/>
            </a:br>
            <a:r>
              <a:rPr lang="ru-RU" sz="1600" dirty="0" smtClean="0"/>
              <a:t>проекту решения;</a:t>
            </a:r>
            <a:br>
              <a:rPr lang="ru-RU" sz="1600" dirty="0" smtClean="0"/>
            </a:br>
            <a:r>
              <a:rPr lang="ru-RU" sz="1600" dirty="0" smtClean="0"/>
              <a:t>• осуществление взаимодействия органов местного самоуправления с</a:t>
            </a:r>
            <a:br>
              <a:rPr lang="ru-RU" sz="1600" dirty="0" smtClean="0"/>
            </a:br>
            <a:r>
              <a:rPr lang="ru-RU" sz="1600" dirty="0" smtClean="0"/>
              <a:t>населением при обсуждении проекта решения;</a:t>
            </a:r>
            <a:br>
              <a:rPr lang="ru-RU" sz="1600" dirty="0" smtClean="0"/>
            </a:br>
            <a:r>
              <a:rPr lang="ru-RU" sz="1600" dirty="0" smtClean="0"/>
              <a:t>• подготовки рекомендаций по итогам обсуждения населением</a:t>
            </a:r>
            <a:br>
              <a:rPr lang="ru-RU" sz="1600" dirty="0" smtClean="0"/>
            </a:br>
            <a:r>
              <a:rPr lang="ru-RU" sz="1600" dirty="0" smtClean="0"/>
              <a:t>проекта решения;</a:t>
            </a:r>
            <a:br>
              <a:rPr lang="ru-RU" sz="1600" dirty="0" smtClean="0"/>
            </a:br>
            <a:r>
              <a:rPr lang="ru-RU" sz="1600" dirty="0" smtClean="0"/>
              <a:t>• оказание непосредственного влияния населения и общественности</a:t>
            </a:r>
            <a:br>
              <a:rPr lang="ru-RU" sz="1600" dirty="0" smtClean="0"/>
            </a:br>
            <a:r>
              <a:rPr lang="ru-RU" sz="1600" dirty="0" smtClean="0"/>
              <a:t>на принятие проекта решения.</a:t>
            </a:r>
            <a:br>
              <a:rPr lang="ru-RU" sz="1600" dirty="0" smtClean="0"/>
            </a:br>
            <a:r>
              <a:rPr lang="ru-RU" sz="1600" dirty="0" smtClean="0"/>
              <a:t>Информация о времени и месте проведения публичных слушаний</a:t>
            </a:r>
            <a:br>
              <a:rPr lang="ru-RU" sz="1600" dirty="0" smtClean="0"/>
            </a:br>
            <a:r>
              <a:rPr lang="ru-RU" sz="1600" dirty="0" smtClean="0"/>
              <a:t>передается средствам массовой информации и доводится до </a:t>
            </a:r>
            <a:r>
              <a:rPr lang="ru-RU" sz="1600" dirty="0" smtClean="0"/>
              <a:t>сведения населения </a:t>
            </a:r>
            <a:r>
              <a:rPr lang="ru-RU" sz="1600" dirty="0" smtClean="0"/>
              <a:t>не позднее чем за пять рабочих дней до начала слушаний.</a:t>
            </a:r>
            <a:br>
              <a:rPr lang="ru-RU" sz="1600" dirty="0" smtClean="0"/>
            </a:br>
            <a:r>
              <a:rPr lang="ru-RU" sz="1600" dirty="0" smtClean="0"/>
              <a:t>Заинтересованные граждане, организации, общественные</a:t>
            </a:r>
            <a:br>
              <a:rPr lang="ru-RU" sz="1600" dirty="0" smtClean="0"/>
            </a:br>
            <a:r>
              <a:rPr lang="ru-RU" sz="1600" dirty="0" smtClean="0"/>
              <a:t>объединения могут направить в адрес Муниципального Собрания</a:t>
            </a:r>
            <a:br>
              <a:rPr lang="ru-RU" sz="1600" dirty="0" smtClean="0"/>
            </a:br>
            <a:r>
              <a:rPr lang="ru-RU" sz="1600" dirty="0" smtClean="0"/>
              <a:t>Советского муниципального района Саратовской области замечания и</a:t>
            </a:r>
            <a:br>
              <a:rPr lang="ru-RU" sz="1600" dirty="0" smtClean="0"/>
            </a:br>
            <a:r>
              <a:rPr lang="ru-RU" sz="1600" dirty="0" smtClean="0"/>
              <a:t>предложения по рассматриваемому проекту бюджета Советского</a:t>
            </a:r>
            <a:br>
              <a:rPr lang="ru-RU" sz="1600" dirty="0" smtClean="0"/>
            </a:br>
            <a:r>
              <a:rPr lang="ru-RU" sz="1600" dirty="0" smtClean="0"/>
              <a:t>муниципального района в письменной форме. </a:t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Сведения об основных показателях прогноза </a:t>
            </a:r>
            <a:r>
              <a:rPr lang="ru-RU" sz="2200" dirty="0" smtClean="0"/>
              <a:t>социально-экономического развития Золотостепского муниципального образования Советского </a:t>
            </a:r>
            <a:r>
              <a:rPr lang="ru-RU" sz="2200" dirty="0" smtClean="0"/>
              <a:t>муниципального района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Индикаторы социально-экономического уровня развития муниципального </a:t>
            </a:r>
            <a:r>
              <a:rPr lang="ru-RU" dirty="0" smtClean="0"/>
              <a:t>образования показываются основными </a:t>
            </a:r>
            <a:r>
              <a:rPr lang="ru-RU" dirty="0" smtClean="0"/>
              <a:t>показателями, которые представляют собой оценку состояния </a:t>
            </a:r>
            <a:r>
              <a:rPr lang="ru-RU" dirty="0" smtClean="0"/>
              <a:t>социально-экономической структуры Золотостепского муниципального образования: демографической</a:t>
            </a:r>
            <a:r>
              <a:rPr lang="ru-RU" dirty="0" smtClean="0"/>
              <a:t>, общественно-политической, социально-профессиональной </a:t>
            </a:r>
            <a:r>
              <a:rPr lang="ru-RU" dirty="0" smtClean="0"/>
              <a:t>и трудовой </a:t>
            </a:r>
            <a:r>
              <a:rPr lang="ru-RU" dirty="0" smtClean="0"/>
              <a:t>активности, условий быта и труда, условий качества жизни населения.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Главные показатели служат </a:t>
            </a:r>
            <a:r>
              <a:rPr lang="ru-RU" dirty="0" err="1" smtClean="0"/>
              <a:t>системообразующими</a:t>
            </a:r>
            <a:r>
              <a:rPr lang="ru-RU" dirty="0" smtClean="0"/>
              <a:t> и в единое целое связывают разнообразные элементы </a:t>
            </a:r>
            <a:r>
              <a:rPr lang="ru-RU" dirty="0" smtClean="0"/>
              <a:t>уровня социального </a:t>
            </a:r>
            <a:r>
              <a:rPr lang="ru-RU" dirty="0" smtClean="0"/>
              <a:t>развития </a:t>
            </a:r>
            <a:r>
              <a:rPr lang="ru-RU" dirty="0" smtClean="0"/>
              <a:t>муниципального образования </a:t>
            </a:r>
            <a:r>
              <a:rPr lang="ru-RU" dirty="0" smtClean="0"/>
              <a:t>- конкретный специальный частный показатель. Данные показатели</a:t>
            </a:r>
            <a:br>
              <a:rPr lang="ru-RU" dirty="0" smtClean="0"/>
            </a:br>
            <a:r>
              <a:rPr lang="ru-RU" dirty="0" smtClean="0"/>
              <a:t>раскрываются частными характеристиками конкретного качественного состояния </a:t>
            </a:r>
            <a:r>
              <a:rPr lang="ru-RU" dirty="0" smtClean="0"/>
              <a:t>соответственного экономического </a:t>
            </a:r>
            <a:r>
              <a:rPr lang="ru-RU" dirty="0" smtClean="0"/>
              <a:t>или социального фактора развития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Среди </a:t>
            </a:r>
            <a:r>
              <a:rPr lang="ru-RU" dirty="0" smtClean="0"/>
              <a:t>частных показателей, которые характеризуют элементы социального </a:t>
            </a:r>
            <a:r>
              <a:rPr lang="ru-RU" dirty="0" smtClean="0"/>
              <a:t>развития муниципального </a:t>
            </a:r>
            <a:r>
              <a:rPr lang="ru-RU" dirty="0" smtClean="0"/>
              <a:t>района, выделяются нетрадиционные и традиционные. </a:t>
            </a:r>
            <a:r>
              <a:rPr lang="ru-RU" dirty="0" smtClean="0"/>
              <a:t>   К </a:t>
            </a:r>
            <a:r>
              <a:rPr lang="ru-RU" dirty="0" smtClean="0"/>
              <a:t>первой группе </a:t>
            </a:r>
            <a:r>
              <a:rPr lang="ru-RU" dirty="0" smtClean="0"/>
              <a:t>относятся демографические </a:t>
            </a:r>
            <a:r>
              <a:rPr lang="ru-RU" dirty="0" smtClean="0"/>
              <a:t>показатели, отдельные показатели условий жизни населения. Ко второй </a:t>
            </a:r>
            <a:r>
              <a:rPr lang="ru-RU" dirty="0" smtClean="0"/>
              <a:t>– уровень образования</a:t>
            </a:r>
            <a:r>
              <a:rPr lang="ru-RU" dirty="0" smtClean="0"/>
              <a:t>, обеспеченность жильем, бытовыми коммуникациями, детскими </a:t>
            </a:r>
            <a:r>
              <a:rPr lang="ru-RU" dirty="0" smtClean="0"/>
              <a:t>учреждениями профессионально-квалификационный </a:t>
            </a:r>
            <a:r>
              <a:rPr lang="ru-RU" dirty="0" smtClean="0"/>
              <a:t>уровень кадров и прочие.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642918"/>
          <a:ext cx="8215371" cy="5357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0120"/>
                <a:gridCol w="1006345"/>
                <a:gridCol w="1006345"/>
                <a:gridCol w="1097785"/>
                <a:gridCol w="1317388"/>
                <a:gridCol w="1317388"/>
              </a:tblGrid>
              <a:tr h="38864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 ПО ТРУДУ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282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000" b="1" dirty="0">
                          <a:latin typeface="+mn-lt"/>
                          <a:ea typeface="Times New Roman"/>
                          <a:cs typeface="Times New Roman"/>
                        </a:rPr>
                        <a:t> Показатели</a:t>
                      </a:r>
                      <a:endParaRPr lang="ru-RU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+mn-lt"/>
                          <a:ea typeface="Times New Roman"/>
                          <a:cs typeface="Times New Roman"/>
                        </a:rPr>
                        <a:t>2023 год </a:t>
                      </a:r>
                      <a:endParaRPr lang="ru-RU" sz="1000" b="1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+mn-lt"/>
                          <a:ea typeface="Times New Roman"/>
                          <a:cs typeface="Times New Roman"/>
                        </a:rPr>
                        <a:t>отчет</a:t>
                      </a:r>
                      <a:endParaRPr lang="ru-RU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+mn-lt"/>
                          <a:ea typeface="Times New Roman"/>
                          <a:cs typeface="Times New Roman"/>
                        </a:rPr>
                        <a:t>2024 год         оценка</a:t>
                      </a:r>
                      <a:endParaRPr lang="ru-RU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Прогноз</a:t>
                      </a:r>
                      <a:endParaRPr lang="ru-RU" sz="1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16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2025 год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2026 год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2027 год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4488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  <a:cs typeface="Times New Roman"/>
                        </a:rPr>
                        <a:t>Среднесписочная численность работающих в экономике - всего:</a:t>
                      </a:r>
                      <a:endParaRPr lang="ru-RU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84488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  <a:cs typeface="Times New Roman"/>
                        </a:rPr>
                        <a:t>Фонд начисленной заработной платы работающих в экономике - всего:</a:t>
                      </a:r>
                      <a:endParaRPr lang="ru-RU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50 342,82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56736,00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61502,00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66238,00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70742,00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632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  <a:cs typeface="Times New Roman"/>
                        </a:rPr>
                        <a:t>Среднемесячная заработная плата всего:</a:t>
                      </a:r>
                      <a:endParaRPr lang="ru-RU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42120,8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47859,4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51862,3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55503,5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59159,9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686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  <a:cs typeface="Times New Roman"/>
                        </a:rPr>
                        <a:t>Выплаты социального характера</a:t>
                      </a:r>
                      <a:endParaRPr lang="ru-RU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927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1133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1220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1303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5686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  <a:cs typeface="Times New Roman"/>
                        </a:rPr>
                        <a:t>Численность </a:t>
                      </a:r>
                      <a:r>
                        <a:rPr lang="ru-RU" sz="1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предпринимателей</a:t>
                      </a:r>
                      <a:endParaRPr lang="ru-RU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632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  <a:cs typeface="Times New Roman"/>
                        </a:rPr>
                        <a:t>Чистый доход предпринимателей </a:t>
                      </a:r>
                      <a:endParaRPr lang="ru-RU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444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472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494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514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534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56326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  <a:cs typeface="Times New Roman"/>
                        </a:rPr>
                        <a:t>Численность детей до 18 </a:t>
                      </a:r>
                      <a:r>
                        <a:rPr lang="ru-RU" sz="1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лет</a:t>
                      </a:r>
                      <a:endParaRPr lang="ru-RU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373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365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356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270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335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57224" y="642918"/>
          <a:ext cx="7572428" cy="306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0766"/>
                <a:gridCol w="842527"/>
                <a:gridCol w="842527"/>
                <a:gridCol w="765933"/>
                <a:gridCol w="919120"/>
                <a:gridCol w="842527"/>
                <a:gridCol w="679028"/>
              </a:tblGrid>
              <a:tr h="37084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 по сельскому хозяйству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+mj-lt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+mj-lt"/>
                          <a:ea typeface="Times New Roman"/>
                          <a:cs typeface="Times New Roman"/>
                        </a:rPr>
                        <a:t>Един. </a:t>
                      </a:r>
                      <a:r>
                        <a:rPr lang="ru-RU" sz="1000" b="1" dirty="0" err="1">
                          <a:latin typeface="+mj-lt"/>
                          <a:ea typeface="Times New Roman"/>
                          <a:cs typeface="Times New Roman"/>
                        </a:rPr>
                        <a:t>измер</a:t>
                      </a:r>
                      <a:r>
                        <a:rPr lang="ru-RU" sz="1000" b="1" dirty="0">
                          <a:latin typeface="+mj-lt"/>
                          <a:ea typeface="Times New Roman"/>
                          <a:cs typeface="Times New Roman"/>
                        </a:rPr>
                        <a:t>.</a:t>
                      </a:r>
                      <a:endParaRPr lang="ru-RU" sz="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+mj-lt"/>
                          <a:ea typeface="Times New Roman"/>
                          <a:cs typeface="Times New Roman"/>
                        </a:rPr>
                        <a:t>2023 </a:t>
                      </a:r>
                      <a:r>
                        <a:rPr lang="ru-RU" sz="1000" b="1" dirty="0" smtClean="0">
                          <a:latin typeface="+mj-lt"/>
                          <a:ea typeface="Times New Roman"/>
                          <a:cs typeface="Times New Roman"/>
                        </a:rPr>
                        <a:t>год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+mj-lt"/>
                          <a:ea typeface="Times New Roman"/>
                          <a:cs typeface="Times New Roman"/>
                        </a:rPr>
                        <a:t>отчет</a:t>
                      </a:r>
                      <a:endParaRPr lang="ru-RU" sz="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+mj-lt"/>
                          <a:ea typeface="Times New Roman"/>
                          <a:cs typeface="Times New Roman"/>
                        </a:rPr>
                        <a:t>2024год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+mj-lt"/>
                          <a:ea typeface="Times New Roman"/>
                          <a:cs typeface="Times New Roman"/>
                        </a:rPr>
                        <a:t>оценка</a:t>
                      </a:r>
                      <a:endParaRPr lang="ru-RU" sz="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+mj-lt"/>
                          <a:ea typeface="Times New Roman"/>
                          <a:cs typeface="Times New Roman"/>
                        </a:rPr>
                        <a:t>2025 </a:t>
                      </a:r>
                      <a:r>
                        <a:rPr lang="ru-RU" sz="1000" b="1" dirty="0" smtClean="0">
                          <a:latin typeface="+mj-lt"/>
                          <a:ea typeface="Times New Roman"/>
                          <a:cs typeface="Times New Roman"/>
                        </a:rPr>
                        <a:t>год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latin typeface="+mj-lt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ru-RU" sz="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+mj-lt"/>
                          <a:ea typeface="Times New Roman"/>
                          <a:cs typeface="Times New Roman"/>
                        </a:rPr>
                        <a:t>2026 </a:t>
                      </a:r>
                      <a:r>
                        <a:rPr lang="ru-RU" sz="1000" b="1" dirty="0" smtClean="0">
                          <a:latin typeface="+mj-lt"/>
                          <a:ea typeface="Times New Roman"/>
                          <a:cs typeface="Times New Roman"/>
                        </a:rPr>
                        <a:t>год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+mj-lt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ru-RU" sz="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+mj-lt"/>
                          <a:ea typeface="Times New Roman"/>
                          <a:cs typeface="Times New Roman"/>
                        </a:rPr>
                        <a:t>2027 </a:t>
                      </a:r>
                      <a:r>
                        <a:rPr lang="ru-RU" sz="1000" b="1" dirty="0" smtClean="0">
                          <a:latin typeface="+mj-lt"/>
                          <a:ea typeface="Times New Roman"/>
                          <a:cs typeface="Times New Roman"/>
                        </a:rPr>
                        <a:t>год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+mj-lt"/>
                          <a:ea typeface="Times New Roman"/>
                          <a:cs typeface="Times New Roman"/>
                        </a:rPr>
                        <a:t>прогноз</a:t>
                      </a:r>
                      <a:endParaRPr lang="ru-RU" sz="9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Продукция сельского хозяйства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1,8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1,8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1,9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2,0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2,0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Валовой сбор зерна </a:t>
                      </a:r>
                      <a:endParaRPr lang="ru-RU" sz="1000" b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весе после доработки)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тыс. тонн 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0,19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0,18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0,18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0,18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0,18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Доходы, уменьшенные на величину расходов в соответствии со статьёй 346.5 Налогового кодекса Российской Федерации, сельскохозяйственных товаропроизводителей, перешедших на уплату единого сельскохозяйственного налога – всего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тыс. руб.</a:t>
                      </a:r>
                      <a:endParaRPr lang="ru-RU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2098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2270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Рисунок 7" descr="png-klev-club-3wnm-p-selskoe-khozyaistvo-png-8-Photoroo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3857628"/>
            <a:ext cx="3143272" cy="321436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1714488"/>
          <a:ext cx="8286808" cy="2444156"/>
        </p:xfrm>
        <a:graphic>
          <a:graphicData uri="http://schemas.openxmlformats.org/drawingml/2006/table">
            <a:tbl>
              <a:tblPr/>
              <a:tblGrid>
                <a:gridCol w="5615104"/>
                <a:gridCol w="1403778"/>
                <a:gridCol w="1267926"/>
              </a:tblGrid>
              <a:tr h="6514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 marL="54682" marR="54682" marT="658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8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Годовой план  на 2024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682" marR="54682" marT="658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8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Исполнение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2024 год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682" marR="54682" marT="658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88C"/>
                    </a:solidFill>
                  </a:tcPr>
                </a:tc>
              </a:tr>
              <a:tr h="3366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Доходы </a:t>
                      </a:r>
                    </a:p>
                  </a:txBody>
                  <a:tcPr marL="54682" marR="54682" marT="658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12 331,5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13 092,6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EDB"/>
                    </a:solidFill>
                  </a:tcPr>
                </a:tc>
              </a:tr>
              <a:tr h="3595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Налоговые и неналоговые </a:t>
                      </a:r>
                    </a:p>
                  </a:txBody>
                  <a:tcPr marL="54682" marR="54682" marT="658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5 601,3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6 362,4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E"/>
                    </a:solidFill>
                  </a:tcPr>
                </a:tc>
              </a:tr>
              <a:tr h="3366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Безвозмездные поступления </a:t>
                      </a:r>
                    </a:p>
                  </a:txBody>
                  <a:tcPr marL="54682" marR="54682" marT="658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6 730,2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6 730,2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EDB"/>
                    </a:solidFill>
                  </a:tcPr>
                </a:tc>
              </a:tr>
              <a:tr h="3366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Расходы </a:t>
                      </a:r>
                    </a:p>
                  </a:txBody>
                  <a:tcPr marL="54682" marR="54682" marT="658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12414,2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11744,9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EE"/>
                    </a:solidFill>
                  </a:tcPr>
                </a:tc>
              </a:tr>
              <a:tr h="3366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Дефицит (-)/ </a:t>
                      </a:r>
                      <a:r>
                        <a:rPr lang="ru-RU" sz="1600" b="0" dirty="0" err="1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Профицит</a:t>
                      </a: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(+)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-82,7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1347,7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EDB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Основные параметры бюджета (тыс. рублей) </a:t>
            </a:r>
            <a:br>
              <a:rPr lang="ru-RU" sz="2400" b="1" dirty="0" smtClean="0"/>
            </a:br>
            <a:endParaRPr lang="ru-RU" sz="4400" b="1" dirty="0"/>
          </a:p>
        </p:txBody>
      </p:sp>
      <p:pic>
        <p:nvPicPr>
          <p:cNvPr id="10" name="Рисунок 9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5143512"/>
            <a:ext cx="2499358" cy="15239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221457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Доходы </a:t>
            </a:r>
            <a:r>
              <a:rPr lang="ru-RU" sz="2400" b="1" dirty="0" smtClean="0"/>
              <a:t>бюджета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u="sng" dirty="0" smtClean="0"/>
              <a:t>Доходы бюджета – </a:t>
            </a:r>
            <a:r>
              <a:rPr lang="ru-RU" sz="2000" dirty="0" smtClean="0"/>
              <a:t>поступающие в бюджет денежные средства, за исключением средств, являющихся </a:t>
            </a:r>
            <a:r>
              <a:rPr lang="ru-RU" sz="2000" dirty="0" smtClean="0"/>
              <a:t>источниками финансирования </a:t>
            </a:r>
            <a:r>
              <a:rPr lang="ru-RU" sz="2000" dirty="0" smtClean="0"/>
              <a:t>дефицита бюджета 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3954502"/>
          </a:xfrm>
        </p:spPr>
        <p:txBody>
          <a:bodyPr>
            <a:normAutofit/>
          </a:bodyPr>
          <a:lstStyle/>
          <a:p>
            <a:endParaRPr lang="ru-RU" sz="1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71802" y="2500306"/>
            <a:ext cx="257176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Доходы бюджета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4857760"/>
            <a:ext cx="2286016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Налоговые доходы</a:t>
            </a:r>
            <a:br>
              <a:rPr lang="ru-RU" sz="1000" b="1" dirty="0" smtClean="0"/>
            </a:br>
            <a:r>
              <a:rPr lang="ru-RU" sz="1000" b="1" dirty="0" smtClean="0"/>
              <a:t>Поступления от уплаты</a:t>
            </a:r>
            <a:br>
              <a:rPr lang="ru-RU" sz="1000" b="1" dirty="0" smtClean="0"/>
            </a:br>
            <a:r>
              <a:rPr lang="ru-RU" sz="1000" b="1" dirty="0" smtClean="0"/>
              <a:t>налогов, установленных</a:t>
            </a:r>
            <a:br>
              <a:rPr lang="ru-RU" sz="1000" b="1" dirty="0" smtClean="0"/>
            </a:br>
            <a:r>
              <a:rPr lang="ru-RU" sz="1000" b="1" dirty="0" smtClean="0"/>
              <a:t>Налоговым кодексом</a:t>
            </a:r>
            <a:br>
              <a:rPr lang="ru-RU" sz="1000" b="1" dirty="0" smtClean="0"/>
            </a:br>
            <a:r>
              <a:rPr lang="ru-RU" sz="1000" b="1" dirty="0" smtClean="0"/>
              <a:t>Российской Федерации:</a:t>
            </a:r>
            <a:br>
              <a:rPr lang="ru-RU" sz="1000" b="1" dirty="0" smtClean="0"/>
            </a:br>
            <a:r>
              <a:rPr lang="ru-RU" sz="1000" b="1" dirty="0" smtClean="0"/>
              <a:t>налог на доходы физических</a:t>
            </a:r>
            <a:br>
              <a:rPr lang="ru-RU" sz="1000" b="1" dirty="0" smtClean="0"/>
            </a:br>
            <a:r>
              <a:rPr lang="ru-RU" sz="1000" b="1" dirty="0" smtClean="0"/>
              <a:t>лиц, акцизы, иные налоги 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00364" y="4286256"/>
            <a:ext cx="2786082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b="1" dirty="0" smtClean="0"/>
          </a:p>
          <a:p>
            <a:pPr algn="ctr"/>
            <a:r>
              <a:rPr lang="ru-RU" sz="1050" b="1" dirty="0" smtClean="0"/>
              <a:t>Неналоговые </a:t>
            </a:r>
            <a:r>
              <a:rPr lang="ru-RU" sz="1050" b="1" dirty="0" smtClean="0"/>
              <a:t>доходы</a:t>
            </a:r>
            <a:br>
              <a:rPr lang="ru-RU" sz="1050" b="1" dirty="0" smtClean="0"/>
            </a:br>
            <a:r>
              <a:rPr lang="ru-RU" sz="1050" b="1" dirty="0" smtClean="0"/>
              <a:t>Поступления доходов от</a:t>
            </a:r>
            <a:br>
              <a:rPr lang="ru-RU" sz="1050" b="1" dirty="0" smtClean="0"/>
            </a:br>
            <a:r>
              <a:rPr lang="ru-RU" sz="1050" b="1" dirty="0" smtClean="0"/>
              <a:t>использования</a:t>
            </a:r>
            <a:br>
              <a:rPr lang="ru-RU" sz="1050" b="1" dirty="0" smtClean="0"/>
            </a:br>
            <a:r>
              <a:rPr lang="ru-RU" sz="1050" b="1" dirty="0" smtClean="0"/>
              <a:t>муниципального</a:t>
            </a:r>
            <a:br>
              <a:rPr lang="ru-RU" sz="1050" b="1" dirty="0" smtClean="0"/>
            </a:br>
            <a:r>
              <a:rPr lang="ru-RU" sz="1050" b="1" dirty="0" smtClean="0"/>
              <a:t>имущества, штрафных</a:t>
            </a:r>
            <a:br>
              <a:rPr lang="ru-RU" sz="1050" b="1" dirty="0" smtClean="0"/>
            </a:br>
            <a:r>
              <a:rPr lang="ru-RU" sz="1050" b="1" dirty="0" smtClean="0"/>
              <a:t>санкций за нарушение</a:t>
            </a:r>
            <a:br>
              <a:rPr lang="ru-RU" sz="1050" b="1" dirty="0" smtClean="0"/>
            </a:br>
            <a:r>
              <a:rPr lang="ru-RU" sz="1050" b="1" dirty="0" smtClean="0"/>
              <a:t>законодательства, иных</a:t>
            </a:r>
            <a:br>
              <a:rPr lang="ru-RU" sz="1050" b="1" dirty="0" smtClean="0"/>
            </a:br>
            <a:r>
              <a:rPr lang="ru-RU" sz="1050" b="1" dirty="0" smtClean="0"/>
              <a:t>неналоговых платежей </a:t>
            </a:r>
            <a:br>
              <a:rPr lang="ru-RU" sz="1050" b="1" dirty="0" smtClean="0"/>
            </a:br>
            <a:endParaRPr lang="ru-RU" sz="105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00760" y="4572008"/>
            <a:ext cx="2714644" cy="1643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 smtClean="0"/>
          </a:p>
          <a:p>
            <a:pPr algn="ctr"/>
            <a:r>
              <a:rPr lang="ru-RU" sz="1000" b="1" dirty="0" smtClean="0"/>
              <a:t>Безвозмездные </a:t>
            </a:r>
            <a:r>
              <a:rPr lang="ru-RU" sz="1000" b="1" dirty="0" smtClean="0"/>
              <a:t>поступления</a:t>
            </a:r>
            <a:br>
              <a:rPr lang="ru-RU" sz="1000" b="1" dirty="0" smtClean="0"/>
            </a:br>
            <a:r>
              <a:rPr lang="ru-RU" sz="1000" b="1" dirty="0" smtClean="0"/>
              <a:t>Поступления доходов в виде</a:t>
            </a:r>
            <a:br>
              <a:rPr lang="ru-RU" sz="1000" b="1" dirty="0" smtClean="0"/>
            </a:br>
            <a:r>
              <a:rPr lang="ru-RU" sz="1000" b="1" dirty="0" smtClean="0"/>
              <a:t>финансовой помощи, полученной от</a:t>
            </a:r>
            <a:br>
              <a:rPr lang="ru-RU" sz="1000" b="1" dirty="0" smtClean="0"/>
            </a:br>
            <a:r>
              <a:rPr lang="ru-RU" sz="1000" b="1" dirty="0" smtClean="0"/>
              <a:t>бюджетов других уровней бюджетной</a:t>
            </a:r>
            <a:br>
              <a:rPr lang="ru-RU" sz="1000" b="1" dirty="0" smtClean="0"/>
            </a:br>
            <a:r>
              <a:rPr lang="ru-RU" sz="1000" b="1" dirty="0" smtClean="0"/>
              <a:t>системы РФ (межбюджетные</a:t>
            </a:r>
            <a:br>
              <a:rPr lang="ru-RU" sz="1000" b="1" dirty="0" smtClean="0"/>
            </a:br>
            <a:r>
              <a:rPr lang="ru-RU" sz="1000" b="1" dirty="0" smtClean="0"/>
              <a:t>трансферты), безвозмездные</a:t>
            </a:r>
            <a:br>
              <a:rPr lang="ru-RU" sz="1000" b="1" dirty="0" smtClean="0"/>
            </a:br>
            <a:r>
              <a:rPr lang="ru-RU" sz="1000" b="1" dirty="0" smtClean="0"/>
              <a:t>поступления от организаций и граждан </a:t>
            </a:r>
            <a:br>
              <a:rPr lang="ru-RU" sz="1000" b="1" dirty="0" smtClean="0"/>
            </a:br>
            <a:endParaRPr lang="ru-RU" sz="1000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43042" y="3714752"/>
            <a:ext cx="571504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5" idx="0"/>
          </p:cNvCxnSpPr>
          <p:nvPr/>
        </p:nvCxnSpPr>
        <p:spPr>
          <a:xfrm rot="5400000">
            <a:off x="1071538" y="4286256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11" idx="0"/>
          </p:cNvCxnSpPr>
          <p:nvPr/>
        </p:nvCxnSpPr>
        <p:spPr>
          <a:xfrm rot="5400000">
            <a:off x="6929454" y="4143380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4" idx="2"/>
          </p:cNvCxnSpPr>
          <p:nvPr/>
        </p:nvCxnSpPr>
        <p:spPr>
          <a:xfrm rot="5400000">
            <a:off x="3929058" y="3929066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1161</TotalTime>
  <Words>652</Words>
  <Application>Microsoft Office PowerPoint</Application>
  <PresentationFormat>Экран (4:3)</PresentationFormat>
  <Paragraphs>299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БЮДЖЕТ ДЛЯ ГРАЖДАН</vt:lpstr>
      <vt:lpstr>Слайд 2</vt:lpstr>
      <vt:lpstr>Прозрачность  (открытость) бюджета</vt:lpstr>
      <vt:lpstr>Публичные слушания  </vt:lpstr>
      <vt:lpstr>Сведения об основных показателях прогноза социально-экономического развития Золотостепского муниципального образования Советского муниципального района</vt:lpstr>
      <vt:lpstr>Слайд 6</vt:lpstr>
      <vt:lpstr>Слайд 7</vt:lpstr>
      <vt:lpstr>Основные параметры бюджета (тыс. рублей)  </vt:lpstr>
      <vt:lpstr>Доходы бюджета  Доходы бюджета – поступающие в бюджет денежные средства, за исключением средств, являющихся источниками финансирования дефицита бюджета  </vt:lpstr>
      <vt:lpstr>Слайд 10</vt:lpstr>
      <vt:lpstr>Исполнение плана по доходам в разрезе видов доходов за 2024 год  </vt:lpstr>
      <vt:lpstr>Исполнение за 2024 год  </vt:lpstr>
      <vt:lpstr>Расходы бюджета Золотостепского муниципального образования, тыс.руб. </vt:lpstr>
      <vt:lpstr>Расходы на реализацию муниципальных программ</vt:lpstr>
      <vt:lpstr>Контактная информация: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Com</dc:creator>
  <cp:lastModifiedBy>Com</cp:lastModifiedBy>
  <cp:revision>86</cp:revision>
  <dcterms:created xsi:type="dcterms:W3CDTF">2024-11-13T05:31:38Z</dcterms:created>
  <dcterms:modified xsi:type="dcterms:W3CDTF">2025-04-10T11:22:19Z</dcterms:modified>
</cp:coreProperties>
</file>